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7" r:id="rId2"/>
    <p:sldId id="278" r:id="rId3"/>
    <p:sldId id="259" r:id="rId4"/>
    <p:sldId id="262" r:id="rId5"/>
    <p:sldId id="260" r:id="rId6"/>
    <p:sldId id="279" r:id="rId7"/>
    <p:sldId id="266" r:id="rId8"/>
    <p:sldId id="263" r:id="rId9"/>
    <p:sldId id="264" r:id="rId10"/>
    <p:sldId id="265" r:id="rId11"/>
    <p:sldId id="290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84" r:id="rId20"/>
    <p:sldId id="285" r:id="rId21"/>
    <p:sldId id="261" r:id="rId22"/>
    <p:sldId id="271" r:id="rId23"/>
    <p:sldId id="275" r:id="rId24"/>
    <p:sldId id="286" r:id="rId25"/>
    <p:sldId id="291" r:id="rId26"/>
    <p:sldId id="287" r:id="rId27"/>
    <p:sldId id="276" r:id="rId28"/>
    <p:sldId id="277" r:id="rId29"/>
    <p:sldId id="280" r:id="rId30"/>
    <p:sldId id="283" r:id="rId31"/>
    <p:sldId id="288" r:id="rId32"/>
    <p:sldId id="282" r:id="rId33"/>
    <p:sldId id="281" r:id="rId34"/>
    <p:sldId id="292" r:id="rId3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Татьяна" initials="Т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3073" autoAdjust="0"/>
  </p:normalViewPr>
  <p:slideViewPr>
    <p:cSldViewPr>
      <p:cViewPr>
        <p:scale>
          <a:sx n="70" d="100"/>
          <a:sy n="70" d="100"/>
        </p:scale>
        <p:origin x="-1428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5735E9-B653-480A-9153-9C919C087AE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9B5115A-B3E3-43D5-A72F-72D19B25A49D}">
      <dgm:prSet custT="1"/>
      <dgm:spPr/>
      <dgm:t>
        <a:bodyPr/>
        <a:lstStyle/>
        <a:p>
          <a:r>
            <a:rPr lang="ru-RU" sz="2000" b="1" dirty="0" smtClean="0"/>
            <a:t>Вентилятор может работать как вытяжка при выключенном вентиляторе, при этом в помещении не будет слышно шум от мотора. </a:t>
          </a:r>
          <a:endParaRPr lang="uk-UA" sz="2000" b="1" dirty="0"/>
        </a:p>
      </dgm:t>
    </dgm:pt>
    <dgm:pt modelId="{0460EC09-F03B-4763-8DCD-5F5DDD879ADD}" type="parTrans" cxnId="{C0C883D9-A9B7-43F7-8175-FB88F39CDA75}">
      <dgm:prSet/>
      <dgm:spPr/>
      <dgm:t>
        <a:bodyPr/>
        <a:lstStyle/>
        <a:p>
          <a:endParaRPr lang="uk-UA" sz="2000" b="1"/>
        </a:p>
      </dgm:t>
    </dgm:pt>
    <dgm:pt modelId="{1392FC55-70BF-4491-A289-6196284A9E3A}" type="sibTrans" cxnId="{C0C883D9-A9B7-43F7-8175-FB88F39CDA75}">
      <dgm:prSet/>
      <dgm:spPr/>
      <dgm:t>
        <a:bodyPr/>
        <a:lstStyle/>
        <a:p>
          <a:endParaRPr lang="uk-UA" sz="2000" b="1"/>
        </a:p>
      </dgm:t>
    </dgm:pt>
    <dgm:pt modelId="{14C82466-75B0-480B-82DF-EE3689FD0EF3}">
      <dgm:prSet custT="1"/>
      <dgm:spPr/>
      <dgm:t>
        <a:bodyPr/>
        <a:lstStyle/>
        <a:p>
          <a:r>
            <a:rPr lang="ru-RU" sz="2000" b="1" dirty="0" smtClean="0"/>
            <a:t>Эффективный и бесшумный электромотор изготовлен немецкой компанией EBM</a:t>
          </a:r>
          <a:endParaRPr lang="uk-UA" sz="2000" b="1" dirty="0"/>
        </a:p>
      </dgm:t>
    </dgm:pt>
    <dgm:pt modelId="{0557B7D8-31BD-4B5E-95D6-8CFAFF9F5324}" type="parTrans" cxnId="{4C20942C-4B7A-4063-A931-36E14F203C2F}">
      <dgm:prSet/>
      <dgm:spPr/>
      <dgm:t>
        <a:bodyPr/>
        <a:lstStyle/>
        <a:p>
          <a:endParaRPr lang="uk-UA" sz="2000" b="1"/>
        </a:p>
      </dgm:t>
    </dgm:pt>
    <dgm:pt modelId="{0A36FD6D-0251-4304-9CBA-D1075A3345CE}" type="sibTrans" cxnId="{4C20942C-4B7A-4063-A931-36E14F203C2F}">
      <dgm:prSet/>
      <dgm:spPr/>
      <dgm:t>
        <a:bodyPr/>
        <a:lstStyle/>
        <a:p>
          <a:endParaRPr lang="uk-UA" sz="2000" b="1"/>
        </a:p>
      </dgm:t>
    </dgm:pt>
    <dgm:pt modelId="{11A2407B-69BF-4051-A599-C7D0B8E4EC2B}">
      <dgm:prSet custT="1"/>
      <dgm:spPr/>
      <dgm:t>
        <a:bodyPr/>
        <a:lstStyle/>
        <a:p>
          <a:r>
            <a:rPr lang="uk-UA" sz="2000" b="1" dirty="0" smtClean="0"/>
            <a:t>Вентиляционный объем помещения 305м³/час.</a:t>
          </a:r>
          <a:endParaRPr lang="uk-UA" sz="2000" b="1" dirty="0"/>
        </a:p>
      </dgm:t>
    </dgm:pt>
    <dgm:pt modelId="{BB978969-30E9-4A43-AC2E-E38EB224DCCA}" type="sibTrans" cxnId="{0984108C-E2C0-4A1C-8CE8-B62701167C09}">
      <dgm:prSet/>
      <dgm:spPr/>
      <dgm:t>
        <a:bodyPr/>
        <a:lstStyle/>
        <a:p>
          <a:endParaRPr lang="uk-UA" sz="2000" b="1"/>
        </a:p>
      </dgm:t>
    </dgm:pt>
    <dgm:pt modelId="{A10C31F8-269A-4A4E-B592-CCFECF86795B}" type="parTrans" cxnId="{0984108C-E2C0-4A1C-8CE8-B62701167C09}">
      <dgm:prSet/>
      <dgm:spPr/>
      <dgm:t>
        <a:bodyPr/>
        <a:lstStyle/>
        <a:p>
          <a:endParaRPr lang="uk-UA" sz="2000" b="1"/>
        </a:p>
      </dgm:t>
    </dgm:pt>
    <dgm:pt modelId="{4BD33FB4-6A90-411E-B750-51106B0F0078}" type="pres">
      <dgm:prSet presAssocID="{905735E9-B653-480A-9153-9C919C087AE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E731BAB-0CAD-440C-80AA-FC8332F0EFC7}" type="pres">
      <dgm:prSet presAssocID="{69B5115A-B3E3-43D5-A72F-72D19B25A49D}" presName="parentLin" presStyleCnt="0"/>
      <dgm:spPr/>
    </dgm:pt>
    <dgm:pt modelId="{948123D0-5CB1-44FF-AC4C-C2D5D2379F9B}" type="pres">
      <dgm:prSet presAssocID="{69B5115A-B3E3-43D5-A72F-72D19B25A49D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FC221134-B312-4DE3-A587-F0D6E4766AEB}" type="pres">
      <dgm:prSet presAssocID="{69B5115A-B3E3-43D5-A72F-72D19B25A49D}" presName="parentText" presStyleLbl="node1" presStyleIdx="0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9690AE0-4C49-42E0-BAA2-81E5B471E0E1}" type="pres">
      <dgm:prSet presAssocID="{69B5115A-B3E3-43D5-A72F-72D19B25A49D}" presName="negativeSpace" presStyleCnt="0"/>
      <dgm:spPr/>
    </dgm:pt>
    <dgm:pt modelId="{FF4CCBC5-7BD9-4F2D-A76F-D7A3C390F391}" type="pres">
      <dgm:prSet presAssocID="{69B5115A-B3E3-43D5-A72F-72D19B25A49D}" presName="childText" presStyleLbl="conFgAcc1" presStyleIdx="0" presStyleCnt="3" custLinFactNeighborY="54180">
        <dgm:presLayoutVars>
          <dgm:bulletEnabled val="1"/>
        </dgm:presLayoutVars>
      </dgm:prSet>
      <dgm:spPr/>
    </dgm:pt>
    <dgm:pt modelId="{DC19EFF7-EAD2-4703-A681-493AF89B561D}" type="pres">
      <dgm:prSet presAssocID="{1392FC55-70BF-4491-A289-6196284A9E3A}" presName="spaceBetweenRectangles" presStyleCnt="0"/>
      <dgm:spPr/>
    </dgm:pt>
    <dgm:pt modelId="{623C48E5-E6C8-40CC-A7B5-E8C8689539E9}" type="pres">
      <dgm:prSet presAssocID="{14C82466-75B0-480B-82DF-EE3689FD0EF3}" presName="parentLin" presStyleCnt="0"/>
      <dgm:spPr/>
    </dgm:pt>
    <dgm:pt modelId="{025D2B97-0422-4B62-AC04-4D766550589B}" type="pres">
      <dgm:prSet presAssocID="{14C82466-75B0-480B-82DF-EE3689FD0EF3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EF054FF6-CF6D-4421-A3CE-C557D6196CC3}" type="pres">
      <dgm:prSet presAssocID="{14C82466-75B0-480B-82DF-EE3689FD0EF3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690DE04-0685-4DB9-B03D-EB6BE2429B9F}" type="pres">
      <dgm:prSet presAssocID="{14C82466-75B0-480B-82DF-EE3689FD0EF3}" presName="negativeSpace" presStyleCnt="0"/>
      <dgm:spPr/>
    </dgm:pt>
    <dgm:pt modelId="{92CBB7DB-40EF-4A54-9A9F-7BE1EAF8E46D}" type="pres">
      <dgm:prSet presAssocID="{14C82466-75B0-480B-82DF-EE3689FD0EF3}" presName="childText" presStyleLbl="conFgAcc1" presStyleIdx="1" presStyleCnt="3">
        <dgm:presLayoutVars>
          <dgm:bulletEnabled val="1"/>
        </dgm:presLayoutVars>
      </dgm:prSet>
      <dgm:spPr/>
    </dgm:pt>
    <dgm:pt modelId="{E9C09130-7670-4143-BD8E-BAC32442F99A}" type="pres">
      <dgm:prSet presAssocID="{0A36FD6D-0251-4304-9CBA-D1075A3345CE}" presName="spaceBetweenRectangles" presStyleCnt="0"/>
      <dgm:spPr/>
    </dgm:pt>
    <dgm:pt modelId="{976638A8-FBE7-4DE5-A63B-1467BBE2C5C4}" type="pres">
      <dgm:prSet presAssocID="{11A2407B-69BF-4051-A599-C7D0B8E4EC2B}" presName="parentLin" presStyleCnt="0"/>
      <dgm:spPr/>
    </dgm:pt>
    <dgm:pt modelId="{925EBE96-331F-4338-BFD8-45793A7616E9}" type="pres">
      <dgm:prSet presAssocID="{11A2407B-69BF-4051-A599-C7D0B8E4EC2B}" presName="parentLeftMargin" presStyleLbl="node1" presStyleIdx="1" presStyleCnt="3"/>
      <dgm:spPr/>
      <dgm:t>
        <a:bodyPr/>
        <a:lstStyle/>
        <a:p>
          <a:endParaRPr lang="uk-UA"/>
        </a:p>
      </dgm:t>
    </dgm:pt>
    <dgm:pt modelId="{E9A9E7F0-2FAB-41BA-9578-2DE2D42AE7F1}" type="pres">
      <dgm:prSet presAssocID="{11A2407B-69BF-4051-A599-C7D0B8E4EC2B}" presName="parentText" presStyleLbl="node1" presStyleIdx="2" presStyleCnt="3" custScaleX="15003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D51C71E-E094-496A-8C98-4AB765AFAEE6}" type="pres">
      <dgm:prSet presAssocID="{11A2407B-69BF-4051-A599-C7D0B8E4EC2B}" presName="negativeSpace" presStyleCnt="0"/>
      <dgm:spPr/>
    </dgm:pt>
    <dgm:pt modelId="{D9C75462-D559-4293-AC01-11F2F2055C99}" type="pres">
      <dgm:prSet presAssocID="{11A2407B-69BF-4051-A599-C7D0B8E4EC2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B4653BB-4D3B-4585-98AA-DB9AA7BAA4E6}" type="presOf" srcId="{69B5115A-B3E3-43D5-A72F-72D19B25A49D}" destId="{FC221134-B312-4DE3-A587-F0D6E4766AEB}" srcOrd="1" destOrd="0" presId="urn:microsoft.com/office/officeart/2005/8/layout/list1"/>
    <dgm:cxn modelId="{270A19F0-61C9-4764-B9F0-9A46D836834B}" type="presOf" srcId="{69B5115A-B3E3-43D5-A72F-72D19B25A49D}" destId="{948123D0-5CB1-44FF-AC4C-C2D5D2379F9B}" srcOrd="0" destOrd="0" presId="urn:microsoft.com/office/officeart/2005/8/layout/list1"/>
    <dgm:cxn modelId="{0984108C-E2C0-4A1C-8CE8-B62701167C09}" srcId="{905735E9-B653-480A-9153-9C919C087AE1}" destId="{11A2407B-69BF-4051-A599-C7D0B8E4EC2B}" srcOrd="2" destOrd="0" parTransId="{A10C31F8-269A-4A4E-B592-CCFECF86795B}" sibTransId="{BB978969-30E9-4A43-AC2E-E38EB224DCCA}"/>
    <dgm:cxn modelId="{E22EDD41-6805-4095-B2ED-A9B91DE814F1}" type="presOf" srcId="{14C82466-75B0-480B-82DF-EE3689FD0EF3}" destId="{EF054FF6-CF6D-4421-A3CE-C557D6196CC3}" srcOrd="1" destOrd="0" presId="urn:microsoft.com/office/officeart/2005/8/layout/list1"/>
    <dgm:cxn modelId="{2C9F320C-53D9-47BE-A846-034A8888098E}" type="presOf" srcId="{905735E9-B653-480A-9153-9C919C087AE1}" destId="{4BD33FB4-6A90-411E-B750-51106B0F0078}" srcOrd="0" destOrd="0" presId="urn:microsoft.com/office/officeart/2005/8/layout/list1"/>
    <dgm:cxn modelId="{C758E405-F580-47EE-B522-1B5C733EE0E8}" type="presOf" srcId="{11A2407B-69BF-4051-A599-C7D0B8E4EC2B}" destId="{925EBE96-331F-4338-BFD8-45793A7616E9}" srcOrd="0" destOrd="0" presId="urn:microsoft.com/office/officeart/2005/8/layout/list1"/>
    <dgm:cxn modelId="{D7A89150-B7F4-498B-B19E-9F2D33B943CF}" type="presOf" srcId="{14C82466-75B0-480B-82DF-EE3689FD0EF3}" destId="{025D2B97-0422-4B62-AC04-4D766550589B}" srcOrd="0" destOrd="0" presId="urn:microsoft.com/office/officeart/2005/8/layout/list1"/>
    <dgm:cxn modelId="{C0C883D9-A9B7-43F7-8175-FB88F39CDA75}" srcId="{905735E9-B653-480A-9153-9C919C087AE1}" destId="{69B5115A-B3E3-43D5-A72F-72D19B25A49D}" srcOrd="0" destOrd="0" parTransId="{0460EC09-F03B-4763-8DCD-5F5DDD879ADD}" sibTransId="{1392FC55-70BF-4491-A289-6196284A9E3A}"/>
    <dgm:cxn modelId="{E471223A-EBE4-4DE2-B941-13130E410F3C}" type="presOf" srcId="{11A2407B-69BF-4051-A599-C7D0B8E4EC2B}" destId="{E9A9E7F0-2FAB-41BA-9578-2DE2D42AE7F1}" srcOrd="1" destOrd="0" presId="urn:microsoft.com/office/officeart/2005/8/layout/list1"/>
    <dgm:cxn modelId="{4C20942C-4B7A-4063-A931-36E14F203C2F}" srcId="{905735E9-B653-480A-9153-9C919C087AE1}" destId="{14C82466-75B0-480B-82DF-EE3689FD0EF3}" srcOrd="1" destOrd="0" parTransId="{0557B7D8-31BD-4B5E-95D6-8CFAFF9F5324}" sibTransId="{0A36FD6D-0251-4304-9CBA-D1075A3345CE}"/>
    <dgm:cxn modelId="{4D23A237-B6EE-4625-8345-BFC7F07FAC4F}" type="presParOf" srcId="{4BD33FB4-6A90-411E-B750-51106B0F0078}" destId="{9E731BAB-0CAD-440C-80AA-FC8332F0EFC7}" srcOrd="0" destOrd="0" presId="urn:microsoft.com/office/officeart/2005/8/layout/list1"/>
    <dgm:cxn modelId="{B16BA110-AF25-4B38-8B28-CB93DA381057}" type="presParOf" srcId="{9E731BAB-0CAD-440C-80AA-FC8332F0EFC7}" destId="{948123D0-5CB1-44FF-AC4C-C2D5D2379F9B}" srcOrd="0" destOrd="0" presId="urn:microsoft.com/office/officeart/2005/8/layout/list1"/>
    <dgm:cxn modelId="{93F0F3B4-BD9E-4609-8511-4A95B31BCE4A}" type="presParOf" srcId="{9E731BAB-0CAD-440C-80AA-FC8332F0EFC7}" destId="{FC221134-B312-4DE3-A587-F0D6E4766AEB}" srcOrd="1" destOrd="0" presId="urn:microsoft.com/office/officeart/2005/8/layout/list1"/>
    <dgm:cxn modelId="{D78ECFB7-0140-46A5-87AC-A44A5A63F523}" type="presParOf" srcId="{4BD33FB4-6A90-411E-B750-51106B0F0078}" destId="{89690AE0-4C49-42E0-BAA2-81E5B471E0E1}" srcOrd="1" destOrd="0" presId="urn:microsoft.com/office/officeart/2005/8/layout/list1"/>
    <dgm:cxn modelId="{763316E6-77AC-481D-A0CD-FC681F38B845}" type="presParOf" srcId="{4BD33FB4-6A90-411E-B750-51106B0F0078}" destId="{FF4CCBC5-7BD9-4F2D-A76F-D7A3C390F391}" srcOrd="2" destOrd="0" presId="urn:microsoft.com/office/officeart/2005/8/layout/list1"/>
    <dgm:cxn modelId="{C5B9FDDA-D842-4E20-92D2-BDBDD866AE36}" type="presParOf" srcId="{4BD33FB4-6A90-411E-B750-51106B0F0078}" destId="{DC19EFF7-EAD2-4703-A681-493AF89B561D}" srcOrd="3" destOrd="0" presId="urn:microsoft.com/office/officeart/2005/8/layout/list1"/>
    <dgm:cxn modelId="{69B51BAF-A7A1-4BDD-B9FE-24CD298923F5}" type="presParOf" srcId="{4BD33FB4-6A90-411E-B750-51106B0F0078}" destId="{623C48E5-E6C8-40CC-A7B5-E8C8689539E9}" srcOrd="4" destOrd="0" presId="urn:microsoft.com/office/officeart/2005/8/layout/list1"/>
    <dgm:cxn modelId="{ACC0CD17-E314-4395-BA6B-70939113ED4D}" type="presParOf" srcId="{623C48E5-E6C8-40CC-A7B5-E8C8689539E9}" destId="{025D2B97-0422-4B62-AC04-4D766550589B}" srcOrd="0" destOrd="0" presId="urn:microsoft.com/office/officeart/2005/8/layout/list1"/>
    <dgm:cxn modelId="{BEE7A7B4-81F4-4D4D-86D1-69FC1D837934}" type="presParOf" srcId="{623C48E5-E6C8-40CC-A7B5-E8C8689539E9}" destId="{EF054FF6-CF6D-4421-A3CE-C557D6196CC3}" srcOrd="1" destOrd="0" presId="urn:microsoft.com/office/officeart/2005/8/layout/list1"/>
    <dgm:cxn modelId="{2646567B-6D99-4276-913E-2C8811F3DCC9}" type="presParOf" srcId="{4BD33FB4-6A90-411E-B750-51106B0F0078}" destId="{2690DE04-0685-4DB9-B03D-EB6BE2429B9F}" srcOrd="5" destOrd="0" presId="urn:microsoft.com/office/officeart/2005/8/layout/list1"/>
    <dgm:cxn modelId="{68E9AD5B-6464-45DF-AAA2-2D544E5B7488}" type="presParOf" srcId="{4BD33FB4-6A90-411E-B750-51106B0F0078}" destId="{92CBB7DB-40EF-4A54-9A9F-7BE1EAF8E46D}" srcOrd="6" destOrd="0" presId="urn:microsoft.com/office/officeart/2005/8/layout/list1"/>
    <dgm:cxn modelId="{1069213C-2BCE-4DB2-AFB6-24D6CF6F8D9D}" type="presParOf" srcId="{4BD33FB4-6A90-411E-B750-51106B0F0078}" destId="{E9C09130-7670-4143-BD8E-BAC32442F99A}" srcOrd="7" destOrd="0" presId="urn:microsoft.com/office/officeart/2005/8/layout/list1"/>
    <dgm:cxn modelId="{8872ECAF-ADBC-478E-BF11-BDC04CDFAD90}" type="presParOf" srcId="{4BD33FB4-6A90-411E-B750-51106B0F0078}" destId="{976638A8-FBE7-4DE5-A63B-1467BBE2C5C4}" srcOrd="8" destOrd="0" presId="urn:microsoft.com/office/officeart/2005/8/layout/list1"/>
    <dgm:cxn modelId="{4BEDE450-B655-4CAA-B979-85E3CBFF51D7}" type="presParOf" srcId="{976638A8-FBE7-4DE5-A63B-1467BBE2C5C4}" destId="{925EBE96-331F-4338-BFD8-45793A7616E9}" srcOrd="0" destOrd="0" presId="urn:microsoft.com/office/officeart/2005/8/layout/list1"/>
    <dgm:cxn modelId="{45B56E0F-43B0-440F-9393-E9C57786A9A3}" type="presParOf" srcId="{976638A8-FBE7-4DE5-A63B-1467BBE2C5C4}" destId="{E9A9E7F0-2FAB-41BA-9578-2DE2D42AE7F1}" srcOrd="1" destOrd="0" presId="urn:microsoft.com/office/officeart/2005/8/layout/list1"/>
    <dgm:cxn modelId="{E8C6B90F-2E4A-4045-BD7A-AEC57CFE3541}" type="presParOf" srcId="{4BD33FB4-6A90-411E-B750-51106B0F0078}" destId="{6D51C71E-E094-496A-8C98-4AB765AFAEE6}" srcOrd="9" destOrd="0" presId="urn:microsoft.com/office/officeart/2005/8/layout/list1"/>
    <dgm:cxn modelId="{4F647384-B669-43A1-B95C-C0621FF514C4}" type="presParOf" srcId="{4BD33FB4-6A90-411E-B750-51106B0F0078}" destId="{D9C75462-D559-4293-AC01-11F2F2055C9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4CCBC5-7BD9-4F2D-A76F-D7A3C390F391}">
      <dsp:nvSpPr>
        <dsp:cNvPr id="0" name=""/>
        <dsp:cNvSpPr/>
      </dsp:nvSpPr>
      <dsp:spPr>
        <a:xfrm>
          <a:off x="0" y="720079"/>
          <a:ext cx="8865663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221134-B312-4DE3-A587-F0D6E4766AEB}">
      <dsp:nvSpPr>
        <dsp:cNvPr id="0" name=""/>
        <dsp:cNvSpPr/>
      </dsp:nvSpPr>
      <dsp:spPr>
        <a:xfrm>
          <a:off x="422071" y="30336"/>
          <a:ext cx="8441418" cy="1151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571" tIns="0" rIns="23457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Вентилятор может работать как вытяжка при выключенном вентиляторе, при этом в помещении не будет слышно шум от мотора. </a:t>
          </a:r>
          <a:endParaRPr lang="uk-UA" sz="2000" b="1" kern="1200" dirty="0"/>
        </a:p>
      </dsp:txBody>
      <dsp:txXfrm>
        <a:off x="478272" y="86537"/>
        <a:ext cx="8329016" cy="1038878"/>
      </dsp:txXfrm>
    </dsp:sp>
    <dsp:sp modelId="{92CBB7DB-40EF-4A54-9A9F-7BE1EAF8E46D}">
      <dsp:nvSpPr>
        <dsp:cNvPr id="0" name=""/>
        <dsp:cNvSpPr/>
      </dsp:nvSpPr>
      <dsp:spPr>
        <a:xfrm>
          <a:off x="0" y="2375016"/>
          <a:ext cx="8865663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54FF6-CF6D-4421-A3CE-C557D6196CC3}">
      <dsp:nvSpPr>
        <dsp:cNvPr id="0" name=""/>
        <dsp:cNvSpPr/>
      </dsp:nvSpPr>
      <dsp:spPr>
        <a:xfrm>
          <a:off x="422071" y="1799376"/>
          <a:ext cx="8441418" cy="1151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571" tIns="0" rIns="23457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Эффективный и бесшумный электромотор изготовлен немецкой компанией EBM</a:t>
          </a:r>
          <a:endParaRPr lang="uk-UA" sz="2000" b="1" kern="1200" dirty="0"/>
        </a:p>
      </dsp:txBody>
      <dsp:txXfrm>
        <a:off x="478272" y="1855577"/>
        <a:ext cx="8329016" cy="1038878"/>
      </dsp:txXfrm>
    </dsp:sp>
    <dsp:sp modelId="{D9C75462-D559-4293-AC01-11F2F2055C99}">
      <dsp:nvSpPr>
        <dsp:cNvPr id="0" name=""/>
        <dsp:cNvSpPr/>
      </dsp:nvSpPr>
      <dsp:spPr>
        <a:xfrm>
          <a:off x="0" y="4144055"/>
          <a:ext cx="8865663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9E7F0-2FAB-41BA-9578-2DE2D42AE7F1}">
      <dsp:nvSpPr>
        <dsp:cNvPr id="0" name=""/>
        <dsp:cNvSpPr/>
      </dsp:nvSpPr>
      <dsp:spPr>
        <a:xfrm>
          <a:off x="402591" y="3568416"/>
          <a:ext cx="8456499" cy="1151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571" tIns="0" rIns="23457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Вентиляционный объем помещения 305м³/час.</a:t>
          </a:r>
          <a:endParaRPr lang="uk-UA" sz="2000" b="1" kern="1200" dirty="0"/>
        </a:p>
      </dsp:txBody>
      <dsp:txXfrm>
        <a:off x="458792" y="3624617"/>
        <a:ext cx="8344097" cy="1038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40E83-A82A-48AB-9AC0-4E1FE33C3C7B}" type="datetimeFigureOut">
              <a:rPr lang="uk-UA" smtClean="0"/>
              <a:t>19.05.2013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AC138-077A-4745-933E-8C320345D2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8453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17276-C495-40D2-87A0-907CB68F5E31}" type="datetimeFigureOut">
              <a:rPr lang="uk-UA" smtClean="0"/>
              <a:t>19.05.2013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E9AFF-D8D4-461D-BCE8-A6F2DB271F5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7433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E9AFF-D8D4-461D-BCE8-A6F2DB271F58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707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E9AFF-D8D4-461D-BCE8-A6F2DB271F58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069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5B35B-0031-4F62-80F0-A7AF5799FA29}" type="datetimeFigureOut">
              <a:rPr lang="uk-UA" smtClean="0"/>
              <a:t>19.05.2013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2FF-0DF8-4AEB-ACC2-C84BA8D0DD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0177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5B35B-0031-4F62-80F0-A7AF5799FA29}" type="datetimeFigureOut">
              <a:rPr lang="uk-UA" smtClean="0"/>
              <a:t>19.05.2013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2FF-0DF8-4AEB-ACC2-C84BA8D0DD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173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5B35B-0031-4F62-80F0-A7AF5799FA29}" type="datetimeFigureOut">
              <a:rPr lang="uk-UA" smtClean="0"/>
              <a:t>19.05.2013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2FF-0DF8-4AEB-ACC2-C84BA8D0DD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888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5B35B-0031-4F62-80F0-A7AF5799FA29}" type="datetimeFigureOut">
              <a:rPr lang="uk-UA" smtClean="0"/>
              <a:t>19.05.2013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2FF-0DF8-4AEB-ACC2-C84BA8D0DD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757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5B35B-0031-4F62-80F0-A7AF5799FA29}" type="datetimeFigureOut">
              <a:rPr lang="uk-UA" smtClean="0"/>
              <a:t>19.05.2013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2FF-0DF8-4AEB-ACC2-C84BA8D0DD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65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5B35B-0031-4F62-80F0-A7AF5799FA29}" type="datetimeFigureOut">
              <a:rPr lang="uk-UA" smtClean="0"/>
              <a:t>19.05.2013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2FF-0DF8-4AEB-ACC2-C84BA8D0DD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869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5B35B-0031-4F62-80F0-A7AF5799FA29}" type="datetimeFigureOut">
              <a:rPr lang="uk-UA" smtClean="0"/>
              <a:t>19.05.2013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2FF-0DF8-4AEB-ACC2-C84BA8D0DD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444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5B35B-0031-4F62-80F0-A7AF5799FA29}" type="datetimeFigureOut">
              <a:rPr lang="uk-UA" smtClean="0"/>
              <a:t>19.05.2013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2FF-0DF8-4AEB-ACC2-C84BA8D0DD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12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5B35B-0031-4F62-80F0-A7AF5799FA29}" type="datetimeFigureOut">
              <a:rPr lang="uk-UA" smtClean="0"/>
              <a:t>19.05.2013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2FF-0DF8-4AEB-ACC2-C84BA8D0DD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295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5B35B-0031-4F62-80F0-A7AF5799FA29}" type="datetimeFigureOut">
              <a:rPr lang="uk-UA" smtClean="0"/>
              <a:t>19.05.2013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2FF-0DF8-4AEB-ACC2-C84BA8D0DD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512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5B35B-0031-4F62-80F0-A7AF5799FA29}" type="datetimeFigureOut">
              <a:rPr lang="uk-UA" smtClean="0"/>
              <a:t>19.05.2013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2FF-0DF8-4AEB-ACC2-C84BA8D0DD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855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5B35B-0031-4F62-80F0-A7AF5799FA29}" type="datetimeFigureOut">
              <a:rPr lang="uk-UA" smtClean="0"/>
              <a:t>19.05.2013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C82FF-0DF8-4AEB-ACC2-C84BA8D0DD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477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Samohina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91295"/>
            <a:ext cx="5487311" cy="172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66" y="2173790"/>
            <a:ext cx="3384376" cy="423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590" y="5894719"/>
            <a:ext cx="548118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561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44823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Типы профилей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металлочерепицы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4149080"/>
            <a:ext cx="7950184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942349"/>
              </p:ext>
            </p:extLst>
          </p:nvPr>
        </p:nvGraphicFramePr>
        <p:xfrm>
          <a:off x="107504" y="2924944"/>
          <a:ext cx="8928992" cy="1219200"/>
        </p:xfrm>
        <a:graphic>
          <a:graphicData uri="http://schemas.openxmlformats.org/drawingml/2006/table">
            <a:tbl>
              <a:tblPr/>
              <a:tblGrid>
                <a:gridCol w="1080120"/>
                <a:gridCol w="1332148"/>
                <a:gridCol w="1296144"/>
                <a:gridCol w="1296144"/>
                <a:gridCol w="1332148"/>
                <a:gridCol w="1374876"/>
                <a:gridCol w="1217412"/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Тип </a:t>
                      </a:r>
                      <a:r>
                        <a:rPr lang="uk-UA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профиля</a:t>
                      </a:r>
                      <a:endParaRPr lang="uk-UA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Высота</a:t>
                      </a: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uk-UA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волны</a:t>
                      </a:r>
                      <a:r>
                        <a:rPr lang="uk-UA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(мм) </a:t>
                      </a:r>
                      <a:endParaRPr lang="uk-UA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25±2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35±2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42±2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45±2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50±2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30±2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717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96" y="1556792"/>
            <a:ext cx="763284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83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825" y="1732800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Для всех типов кровли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UNIWERSAL Ø 110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Samohina\Desktop\Вирпласт\сайт Вирпласт\uni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77209"/>
            <a:ext cx="1274864" cy="71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www.metrotile.com.ua/images/stories/wirpast/normal/profnastil-znak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677209"/>
            <a:ext cx="1143860" cy="7105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130490"/>
              </p:ext>
            </p:extLst>
          </p:nvPr>
        </p:nvGraphicFramePr>
        <p:xfrm>
          <a:off x="359977" y="2387789"/>
          <a:ext cx="2952328" cy="5760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8387"/>
                <a:gridCol w="1363941"/>
              </a:tblGrid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Диаметр</a:t>
                      </a:r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</a:t>
                      </a:r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94" y="3217524"/>
            <a:ext cx="6696744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Татьяна\Desktop\Презентация\Фото вент.выходов\uniwersal_po_montaz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6" y="3181940"/>
            <a:ext cx="219097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82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9896" y="1649460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Для кровли из керамической/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цементнопесчаной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черепицы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TILE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Ø 110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http://www.metrotile.com.ua/images/stories/wirpast/antennue-vuhodu/Tile/zna4ok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700808"/>
            <a:ext cx="720081" cy="90563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301033"/>
              </p:ext>
            </p:extLst>
          </p:nvPr>
        </p:nvGraphicFramePr>
        <p:xfrm>
          <a:off x="323528" y="2645287"/>
          <a:ext cx="2952328" cy="567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8387"/>
                <a:gridCol w="1363941"/>
              </a:tblGrid>
              <a:tr h="235479"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Диаметр</a:t>
                      </a:r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</a:t>
                      </a:r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5479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7"/>
            <a:ext cx="660000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96" y="3212977"/>
            <a:ext cx="2088232" cy="342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67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8443"/>
            <a:ext cx="9144000" cy="54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9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12976"/>
            <a:ext cx="59507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Татьяна\Desktop\Презентация\Фото вент.выходов\normal_nieizolowany_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216024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www.metrotile.com.ua/images/stories/wirpast/standart/znak-bitumnay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358" y="1700808"/>
            <a:ext cx="8763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metrotile.com.ua/images/stories/wirpast/normal/profnastil-znak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689391"/>
            <a:ext cx="8382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79511" y="1552009"/>
            <a:ext cx="7170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битумной черепицы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профнастила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фальцевой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кровли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NORMAL Ø 110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150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287919"/>
              </p:ext>
            </p:extLst>
          </p:nvPr>
        </p:nvGraphicFramePr>
        <p:xfrm>
          <a:off x="323528" y="2492896"/>
          <a:ext cx="2952328" cy="851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8387"/>
                <a:gridCol w="1363941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Диаметр</a:t>
                      </a:r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</a:t>
                      </a:r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550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47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229302"/>
              </p:ext>
            </p:extLst>
          </p:nvPr>
        </p:nvGraphicFramePr>
        <p:xfrm>
          <a:off x="107504" y="1484783"/>
          <a:ext cx="8928992" cy="5184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80520"/>
                <a:gridCol w="4248472"/>
              </a:tblGrid>
              <a:tr h="25922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Arial" pitchFamily="34" charset="0"/>
                          <a:cs typeface="Arial" pitchFamily="34" charset="0"/>
                        </a:rPr>
                        <a:t>EASYEASY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Антенные выходы</a:t>
                      </a:r>
                      <a:endParaRPr lang="uk-UA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uk-UA" sz="1100" dirty="0" smtClean="0"/>
                    </a:p>
                    <a:p>
                      <a:pPr algn="l" fontAlgn="b"/>
                      <a:endParaRPr lang="uk-U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u="none" strike="noStrike" dirty="0">
                          <a:effectLst/>
                        </a:rPr>
                        <a:t> </a:t>
                      </a:r>
                      <a:endParaRPr lang="uk-UA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92288"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u="none" strike="noStrike" dirty="0">
                          <a:effectLst/>
                        </a:rPr>
                        <a:t> </a:t>
                      </a:r>
                      <a:endParaRPr lang="uk-U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50" y="4175043"/>
            <a:ext cx="2698018" cy="192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754" y="2062840"/>
            <a:ext cx="2404617" cy="172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403" y="4175043"/>
            <a:ext cx="2696228" cy="198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4" y="1864577"/>
            <a:ext cx="2858667" cy="209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783" y="2046393"/>
            <a:ext cx="2825540" cy="183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64449" y="5879713"/>
            <a:ext cx="2480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OPTIM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(для всех типов кровли)</a:t>
            </a:r>
            <a:endParaRPr lang="uk-UA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82634" y="5864848"/>
            <a:ext cx="26184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SIMPLE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битумной черепицы)</a:t>
            </a:r>
            <a:endParaRPr lang="uk-UA" sz="1400" dirty="0"/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5256" y="3565773"/>
            <a:ext cx="26642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EASY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битумной,фальцевой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кровли и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профнастила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)</a:t>
            </a:r>
            <a:endParaRPr lang="uk-UA" sz="1400" dirty="0"/>
          </a:p>
          <a:p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255859" y="3565773"/>
            <a:ext cx="295306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TILE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(для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керамической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цементнопесчаной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черепицы )</a:t>
            </a:r>
            <a:endParaRPr lang="uk-UA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491880" y="3589007"/>
            <a:ext cx="2480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ROLLING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(для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металлочерепицы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)</a:t>
            </a:r>
            <a:endParaRPr lang="uk-UA" sz="14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5010" y="1461618"/>
            <a:ext cx="7400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Вентиляторы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подкровельного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пространства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2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4777" y="1430802"/>
            <a:ext cx="3199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Антенные выходы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42" y="1692412"/>
            <a:ext cx="2160240" cy="241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9" y="1968880"/>
            <a:ext cx="2057499" cy="217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60942"/>
            <a:ext cx="2160240" cy="19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17032"/>
            <a:ext cx="2017740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42" y="3701723"/>
            <a:ext cx="2106297" cy="237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383" y="4107003"/>
            <a:ext cx="23397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UNIWERSAL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(для </a:t>
            </a:r>
            <a:r>
              <a:rPr lang="uk-UA" sz="1400" b="1" dirty="0" err="1" smtClean="0">
                <a:latin typeface="Arial" pitchFamily="34" charset="0"/>
                <a:cs typeface="Arial" pitchFamily="34" charset="0"/>
              </a:rPr>
              <a:t>всех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400" b="1" dirty="0" err="1" smtClean="0">
                <a:latin typeface="Arial" pitchFamily="34" charset="0"/>
                <a:cs typeface="Arial" pitchFamily="34" charset="0"/>
              </a:rPr>
              <a:t>типов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400" b="1" dirty="0" err="1" smtClean="0">
                <a:latin typeface="Arial" pitchFamily="34" charset="0"/>
                <a:cs typeface="Arial" pitchFamily="34" charset="0"/>
              </a:rPr>
              <a:t>кровли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)</a:t>
            </a:r>
            <a:endParaRPr lang="uk-UA" sz="1400" b="1" dirty="0">
              <a:latin typeface="Arial" pitchFamily="34" charset="0"/>
              <a:cs typeface="Arial" pitchFamily="34" charset="0"/>
            </a:endParaRPr>
          </a:p>
          <a:p>
            <a:pPr lvl="0" eaLnBrk="0" hangingPunct="0"/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09655" y="4115399"/>
            <a:ext cx="26642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STANDART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для битумной черепицы)</a:t>
            </a:r>
            <a:endParaRPr lang="uk-UA" sz="1400" dirty="0"/>
          </a:p>
          <a:p>
            <a:pPr lvl="0" eaLnBrk="0" hangingPunct="0"/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99486" y="4048267"/>
            <a:ext cx="23397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PERFEKTA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uk-UA" sz="1400" b="1" dirty="0" err="1">
                <a:latin typeface="Arial" pitchFamily="34" charset="0"/>
                <a:cs typeface="Arial" pitchFamily="34" charset="0"/>
              </a:rPr>
              <a:t>металлочерепицы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lvl="0" eaLnBrk="0" hangingPunct="0"/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5509" y="5924737"/>
            <a:ext cx="25731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NORMAL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(для 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битумной,фальцевой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 кровли и 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профнастила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 )</a:t>
            </a:r>
          </a:p>
          <a:p>
            <a:pPr lvl="0" eaLnBrk="0" hangingPunct="0"/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48064" y="5957514"/>
            <a:ext cx="302653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TILE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(для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керамической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цементнопесчаной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черепицы )</a:t>
            </a:r>
            <a:endParaRPr lang="uk-UA" sz="14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36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1780" y="1628800"/>
            <a:ext cx="86686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Проходной элемент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профессиональное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решение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выведению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на кровлю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кабелей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и труб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малых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диаметров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Он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обеспечива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герметичный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проход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через кровлю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входн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ых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выходн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ых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трубок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солнечной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батареи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прочих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кабелей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и тонких труб.</a:t>
            </a:r>
          </a:p>
        </p:txBody>
      </p:sp>
      <p:pic>
        <p:nvPicPr>
          <p:cNvPr id="7" name="Picture 5" descr="C:\Users\Samohina\Desktop\Вирпласт\для vamsh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0" y="3356993"/>
            <a:ext cx="3484116" cy="292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Рабочий стол Люда\Информация для наполнения сайта Wirplast\Инфо для наполнения сайта по wirplast_\Solary\PS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22394"/>
            <a:ext cx="1933510" cy="12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Рабочий стол Люда\Информация для наполнения сайта Wirplast\Инфо для наполнения сайта по wirplast_\Solary\PS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956177"/>
            <a:ext cx="2520280" cy="155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Рабочий стол Люда\Информация для наполнения сайта Wirplast\Инфо для наполнения сайта по wirplast_\Solary\PS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273" y="4602119"/>
            <a:ext cx="2110791" cy="167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19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7466" y="1637078"/>
            <a:ext cx="7769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Вентиляционные выходы для плоской кровли</a:t>
            </a:r>
            <a:endParaRPr lang="uk-UA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57" y="2852936"/>
            <a:ext cx="369808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47" y="2852936"/>
            <a:ext cx="399391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6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1399" y="1545834"/>
            <a:ext cx="5561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Польше,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Бабьяница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 1993 года.</a:t>
            </a:r>
            <a:endParaRPr lang="uk-UA" sz="28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6912768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81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48399" y="1700808"/>
            <a:ext cx="6647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Колпаки для вентиляционных выходов</a:t>
            </a:r>
            <a:endParaRPr lang="uk-UA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20888"/>
            <a:ext cx="2129051" cy="217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98636"/>
            <a:ext cx="2247043" cy="207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46004"/>
            <a:ext cx="483830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49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D:\все\Wirplast\Wirplast для сайта\Фото вентвыходы\Образец цвет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6" y="2813516"/>
            <a:ext cx="9139237" cy="299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1846869"/>
            <a:ext cx="151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Цвета</a:t>
            </a:r>
            <a:endParaRPr lang="uk-UA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83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Людмила\Documents\документ\вирпласт\фото ветн вых\_DSC96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055" y="1628800"/>
            <a:ext cx="3384376" cy="2448272"/>
          </a:xfrm>
          <a:prstGeom prst="rect">
            <a:avLst/>
          </a:prstGeom>
          <a:noFill/>
        </p:spPr>
      </p:pic>
      <p:pic>
        <p:nvPicPr>
          <p:cNvPr id="6" name="Picture 2" descr="C:\Users\Людмила\Documents\документ\вирпласт\фото ветн вых\фото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4221088"/>
            <a:ext cx="3384376" cy="2520280"/>
          </a:xfrm>
          <a:prstGeom prst="rect">
            <a:avLst/>
          </a:prstGeom>
          <a:noFill/>
        </p:spPr>
      </p:pic>
      <p:pic>
        <p:nvPicPr>
          <p:cNvPr id="7" name="Picture 5" descr="C:\Users\Людмила\Documents\документ\вирпласт\фото ветн вых\фото 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221088"/>
            <a:ext cx="3508909" cy="2520280"/>
          </a:xfrm>
          <a:prstGeom prst="rect">
            <a:avLst/>
          </a:prstGeom>
          <a:noFill/>
        </p:spPr>
      </p:pic>
      <p:pic>
        <p:nvPicPr>
          <p:cNvPr id="8" name="Picture 3" descr="C:\Users\Людмила\Documents\документ\вирпласт\фото ветн вых\фото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1628800"/>
            <a:ext cx="3508909" cy="2366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7555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429097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Преимущества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кровельных вентиляционных и антенных выходов: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295456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Завод работает с 1993 года. Экспорт в 14 стран: Венгрия, Австрия, Италия, Израиль, Эстония, Финляндия, Германия, Словакия, Чехия, Польша, Россия, Украина, Литва, Латвия.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96463"/>
            <a:ext cx="5760640" cy="324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10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72084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Применяются до и после монтажа кровельного материала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C:\Users\Людмила\Documents\документ\вирпласт\фото ветн вых\фото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514798"/>
            <a:ext cx="3708412" cy="3672408"/>
          </a:xfrm>
          <a:prstGeom prst="rect">
            <a:avLst/>
          </a:prstGeom>
          <a:noFill/>
        </p:spPr>
      </p:pic>
      <p:pic>
        <p:nvPicPr>
          <p:cNvPr id="8" name="Picture 2" descr="C:\Users\Людмила\Documents\документ\вирпласт\фото ветн вых\фото 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3651" y="2505670"/>
            <a:ext cx="3888432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115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4299" y="1628800"/>
            <a:ext cx="87129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 любой вид кровли: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металлочерепица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профнастил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битумная черепица;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керамика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цементнопесчаная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полимерпесчаная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композитная черепица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плоская кровля.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9" y="4691837"/>
            <a:ext cx="1620000" cy="137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47" y="4749117"/>
            <a:ext cx="1619672" cy="137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235" y="4747920"/>
            <a:ext cx="1620000" cy="137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32736"/>
            <a:ext cx="1620000" cy="137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579" y="4747920"/>
            <a:ext cx="1633364" cy="136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06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33854" y="1556792"/>
            <a:ext cx="856895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defRPr/>
            </a:pPr>
            <a:r>
              <a:rPr lang="ru-RU" sz="2400" dirty="0" smtClean="0">
                <a:latin typeface="Times New Roman" pitchFamily="18" charset="0"/>
                <a:ea typeface="+mj-ea"/>
                <a:cs typeface="Times New Roman" pitchFamily="18" charset="0"/>
              </a:rPr>
              <a:t>4.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Для простого монтажа Вентиляционные выходы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WIRPLAST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оснащены вмонтированным спиртовым уровнем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WASSERWAAGE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Поэтому установка вентилятора в вертикальное положение на кровле занимает несколько минут.</a:t>
            </a:r>
          </a:p>
          <a:p>
            <a:pPr lvl="0" eaLnBrk="0" hangingPunct="0">
              <a:defRPr/>
            </a:pPr>
            <a:r>
              <a:rPr kumimoji="0" lang="uk-UA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uk-UA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uk-UA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uk-UA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uk-UA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t-IT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MS Mincho" pitchFamily="49" charset="-128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203" y="5157192"/>
            <a:ext cx="3167690" cy="80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71" y="3645024"/>
            <a:ext cx="252028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82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8240" y="1484784"/>
            <a:ext cx="84969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Состав пластика, состоящего из высококачественного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полипропилена, стойкость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УФ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92780"/>
            <a:ext cx="4536503" cy="426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84168" y="6165304"/>
            <a:ext cx="4320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229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3189" y="1628800"/>
            <a:ext cx="85689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 Для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электровентилятора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перед входом в вентиляционную трубу из помещения можно поставить выключатели, таймер, компьютер, датчики по влаге и загрязненности и т.д. Можно сделать несколько скоростей, поставить перед входом переменный резистор переключателей.</a:t>
            </a:r>
          </a:p>
          <a:p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kumimoji="0" lang="uk-UA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t-IT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MS Mincho" pitchFamily="49" charset="-128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11711"/>
            <a:ext cx="2742075" cy="211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137" y="3501008"/>
            <a:ext cx="455626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06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1763" y="1700808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Может использоваться в банях и в других помещениях, в которых температура до 100 С°.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03" y="2852936"/>
            <a:ext cx="6120680" cy="368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39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Samohina\Desktop\Вирпласт\дом-Вирплас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1" y="2285608"/>
            <a:ext cx="4396991" cy="330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14662" t="12423" r="58773" b="75765"/>
          <a:stretch>
            <a:fillRect/>
          </a:stretch>
        </p:blipFill>
        <p:spPr bwMode="auto">
          <a:xfrm>
            <a:off x="611560" y="5733256"/>
            <a:ext cx="34563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788024" y="2285607"/>
            <a:ext cx="3960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Виды вентиляции: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- Естественная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- Принудительная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Где применяется: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- Жилые помещения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- Кухня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- Ванна и туалет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- Технические и не жилые         помещения.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7624" y="1628800"/>
            <a:ext cx="3161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Вентиляция дома:</a:t>
            </a:r>
            <a:endParaRPr lang="uk-UA" sz="2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628800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Угол применения от 0 до 45 градусов для 110 мм вывода, и от 5 до 45 градусов для 150 мм вывода.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013502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9. Эстетичный внешний вид. Любой цвет, +глянцевый.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55570"/>
            <a:ext cx="1515592" cy="322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75167"/>
            <a:ext cx="1924515" cy="316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60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645230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Каждый комплект  готов к монтажу без дополнительных затрат.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56992"/>
            <a:ext cx="2276040" cy="163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28" y="3122223"/>
            <a:ext cx="2806080" cy="210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21" y="2209692"/>
            <a:ext cx="2966292" cy="392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5" y="5226783"/>
            <a:ext cx="1653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 </a:t>
            </a:r>
            <a:r>
              <a:rPr lang="ru-RU" sz="2400" b="1" dirty="0" err="1" smtClean="0"/>
              <a:t>Саморезы</a:t>
            </a:r>
            <a:endParaRPr lang="uk-UA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5473483"/>
            <a:ext cx="2934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 </a:t>
            </a:r>
            <a:r>
              <a:rPr lang="ru-RU" sz="2400" b="1" dirty="0" smtClean="0"/>
              <a:t>Проходной элемент</a:t>
            </a:r>
            <a:endParaRPr lang="uk-UA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6304480"/>
            <a:ext cx="2349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Труба и колпак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274527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7797" y="1772816"/>
            <a:ext cx="792088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Гарантия: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вентиляционные выходы – 10 лет;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электро вентилятор </a:t>
            </a:r>
            <a:r>
              <a:rPr lang="uk-UA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1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uk-UA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каучуковую клеящуюся ленту 2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года;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Гарантия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бутиловый спирт 30 лет, при крайних температурах от - 40 до +90 С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°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65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63" y="1556792"/>
            <a:ext cx="91344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Вентиляционные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выходы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антенные выходы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спроектированы и изготовлены в соответствии с требованиями Директивы 98/37/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EC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Все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виды вентиляторов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производятся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соответствии с польскими нормами стандартизации, касающимися конструкций и испытаний вентиляторов. 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34504" t="10626" r="32843" b="6688"/>
          <a:stretch>
            <a:fillRect/>
          </a:stretch>
        </p:blipFill>
        <p:spPr bwMode="auto">
          <a:xfrm>
            <a:off x="6413963" y="3003343"/>
            <a:ext cx="2574941" cy="366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03343"/>
            <a:ext cx="2598914" cy="366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62" y="2966129"/>
            <a:ext cx="2775890" cy="370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81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4709" y="2136661"/>
            <a:ext cx="91344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Спасибо</a:t>
            </a:r>
            <a:r>
              <a:rPr lang="uk-UA" sz="88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uk-UA" sz="88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 </a:t>
            </a:r>
            <a:r>
              <a:rPr lang="ru-RU" sz="88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внимание</a:t>
            </a:r>
            <a:r>
              <a:rPr lang="ru-RU" sz="88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  <a:endParaRPr lang="ru-RU" sz="7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30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055" y="1556792"/>
            <a:ext cx="908218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простого монтажа Вентиляционные выходы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WIRPLAST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оснащены вмонтированным спиртовым уровнем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WASSERWAAGE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Поэтому установка вентилятора в вертикальное положение на кровле занимает несколько минут.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D:\все\Wirplast\metrotile_slider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5" y="3717032"/>
            <a:ext cx="893199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00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Samohina\Desktop\методичка для склада по вирпласту\Wirplast 2 с подпись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2" y="1700808"/>
            <a:ext cx="3611334" cy="51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2274838"/>
            <a:ext cx="47525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Структура вентиляционного выхода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Колпак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Внешняя стена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Внутренняя стена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Труба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Пенопласт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Проходной элемент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88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6327970"/>
              </p:ext>
            </p:extLst>
          </p:nvPr>
        </p:nvGraphicFramePr>
        <p:xfrm>
          <a:off x="139168" y="1556792"/>
          <a:ext cx="8865663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8506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4" y="3645024"/>
            <a:ext cx="180020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63" y="1628800"/>
            <a:ext cx="65114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 механическим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вентилятором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TURBO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PERFEKTA Ø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150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TURBO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NORMAL Ø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150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Турбина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вентиляционного выхода изготовлена из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алюминия.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Samohina\Desktop\Вирпласт\сайт Вирпласт\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324" y="1783229"/>
            <a:ext cx="972809" cy="56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830911"/>
              </p:ext>
            </p:extLst>
          </p:nvPr>
        </p:nvGraphicFramePr>
        <p:xfrm>
          <a:off x="287525" y="3013795"/>
          <a:ext cx="2952328" cy="567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8387"/>
                <a:gridCol w="1363941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Диаметр</a:t>
                      </a:r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</a:t>
                      </a:r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http://www.metrotile.com.ua/images/stories/wirpast/standart/znak-bitumnaya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541950"/>
            <a:ext cx="8763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www.metrotile.com.ua/images/stories/wirpast/normal/profnastil-znak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232" y="1783229"/>
            <a:ext cx="8382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 l="28498" t="46875" r="42170" b="29500"/>
          <a:stretch>
            <a:fillRect/>
          </a:stretch>
        </p:blipFill>
        <p:spPr bwMode="auto">
          <a:xfrm>
            <a:off x="2267744" y="3573016"/>
            <a:ext cx="680888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300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2760" y="1700808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битумной черепицы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STANDART Ø 110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endParaRPr lang="uk-UA" dirty="0"/>
          </a:p>
        </p:txBody>
      </p:sp>
      <p:pic>
        <p:nvPicPr>
          <p:cNvPr id="6" name="Picture 2" descr="C:\Users\Samohina\Desktop\Вирпласт\сайт Вирпласт\Standard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797842"/>
            <a:ext cx="1204255" cy="73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687098"/>
              </p:ext>
            </p:extLst>
          </p:nvPr>
        </p:nvGraphicFramePr>
        <p:xfrm>
          <a:off x="251520" y="2415071"/>
          <a:ext cx="2952328" cy="10414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8387"/>
                <a:gridCol w="1363941"/>
              </a:tblGrid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Диаметр</a:t>
                      </a:r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</a:t>
                      </a:r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9581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008">
                <a:tc>
                  <a:txBody>
                    <a:bodyPr/>
                    <a:lstStyle/>
                    <a:p>
                      <a:pPr algn="ctr" fontAlgn="ctr"/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21" y="3217819"/>
            <a:ext cx="6635732" cy="327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0" y="3279552"/>
            <a:ext cx="2166992" cy="314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20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628800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металлочерепицы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PERFEKTA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Ø 110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150</a:t>
            </a:r>
          </a:p>
        </p:txBody>
      </p:sp>
      <p:pic>
        <p:nvPicPr>
          <p:cNvPr id="5" name="Picture 3" descr="C:\Users\Samohina\Desktop\Вирпласт\сайт Вирпласт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654938"/>
            <a:ext cx="971875" cy="5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494567"/>
              </p:ext>
            </p:extLst>
          </p:nvPr>
        </p:nvGraphicFramePr>
        <p:xfrm>
          <a:off x="364354" y="2223238"/>
          <a:ext cx="2952328" cy="851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8387"/>
                <a:gridCol w="1363941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Диаметр</a:t>
                      </a:r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</a:t>
                      </a:r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550</a:t>
                      </a:r>
                      <a:endParaRPr lang="uk-U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391" y="3428997"/>
            <a:ext cx="6316429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Татьяна\Desktop\Презентация\Фото вент.выходов\perfekta_nieizolowa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4" y="3428998"/>
            <a:ext cx="2315038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13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48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782</TotalTime>
  <Words>656</Words>
  <Application>Microsoft Office PowerPoint</Application>
  <PresentationFormat>Экран (4:3)</PresentationFormat>
  <Paragraphs>142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116</cp:revision>
  <dcterms:created xsi:type="dcterms:W3CDTF">2013-04-28T16:38:56Z</dcterms:created>
  <dcterms:modified xsi:type="dcterms:W3CDTF">2013-05-19T18:49:10Z</dcterms:modified>
</cp:coreProperties>
</file>